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1" r:id="rId2"/>
  </p:sldMasterIdLst>
  <p:sldIdLst>
    <p:sldId id="291" r:id="rId3"/>
    <p:sldId id="312" r:id="rId4"/>
    <p:sldId id="313" r:id="rId5"/>
    <p:sldId id="314" r:id="rId6"/>
    <p:sldId id="315" r:id="rId7"/>
    <p:sldId id="316" r:id="rId8"/>
    <p:sldId id="317" r:id="rId9"/>
    <p:sldId id="318" r:id="rId10"/>
    <p:sldId id="323" r:id="rId11"/>
    <p:sldId id="320" r:id="rId12"/>
    <p:sldId id="321" r:id="rId13"/>
    <p:sldId id="322" r:id="rId14"/>
    <p:sldId id="324" r:id="rId15"/>
    <p:sldId id="325" r:id="rId16"/>
    <p:sldId id="326" r:id="rId1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XIAOYU JIANG" initials="XJ" lastIdx="1" clrIdx="0">
    <p:extLst>
      <p:ext uri="{19B8F6BF-5375-455C-9EA6-DF929625EA0E}">
        <p15:presenceInfo xmlns:p15="http://schemas.microsoft.com/office/powerpoint/2012/main" userId="XIAOYU JIANG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6" autoAdjust="0"/>
    <p:restoredTop sz="94660"/>
  </p:normalViewPr>
  <p:slideViewPr>
    <p:cSldViewPr snapToGrid="0">
      <p:cViewPr varScale="1">
        <p:scale>
          <a:sx n="87" d="100"/>
          <a:sy n="87" d="100"/>
        </p:scale>
        <p:origin x="1272" y="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commentAuthors" Target="commentAuthors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akeshore and coastline view at sunset of UW-Madison Campus. UW-Madison logo.&#10;&#10;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2587270"/>
            <a:ext cx="6858000" cy="2387600"/>
          </a:xfrm>
        </p:spPr>
        <p:txBody>
          <a:bodyPr anchor="b"/>
          <a:lstStyle>
            <a:lvl1pPr algn="ctr">
              <a:defRPr sz="3375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5202663"/>
            <a:ext cx="6858000" cy="1487389"/>
          </a:xfrm>
        </p:spPr>
        <p:txBody>
          <a:bodyPr/>
          <a:lstStyle>
            <a:lvl1pPr marL="0" indent="0" algn="ctr">
              <a:buNone/>
              <a:defRPr sz="1350">
                <a:solidFill>
                  <a:schemeClr val="bg1"/>
                </a:solidFill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58775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92C82-A379-4545-9012-2E0C55996908}" type="datetimeFigureOut">
              <a:rPr lang="en-US" smtClean="0"/>
              <a:t>6/21/2020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DE6D7-F04D-7741-82FC-941AB368F7CA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C0098BB-920F-4B23-ADE6-BB6C9C7FAD03}"/>
              </a:ext>
            </a:extLst>
          </p:cNvPr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23415290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F6BB6-0929-4058-8157-0F8F60A21062}" type="datetimeFigureOut">
              <a:rPr lang="en-US" smtClean="0"/>
              <a:t>6/21/2020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C401C-4516-48F8-AF6D-85BF4AF261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8168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F6BB6-0929-4058-8157-0F8F60A21062}" type="datetimeFigureOut">
              <a:rPr lang="en-US" smtClean="0"/>
              <a:t>6/21/2020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C401C-4516-48F8-AF6D-85BF4AF261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2051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F6BB6-0929-4058-8157-0F8F60A21062}" type="datetimeFigureOut">
              <a:rPr lang="en-US" smtClean="0"/>
              <a:t>6/21/2020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C401C-4516-48F8-AF6D-85BF4AF261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5381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F6BB6-0929-4058-8157-0F8F60A21062}" type="datetimeFigureOut">
              <a:rPr lang="en-US" smtClean="0"/>
              <a:t>6/21/2020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C401C-4516-48F8-AF6D-85BF4AF261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51504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F6BB6-0929-4058-8157-0F8F60A21062}" type="datetimeFigureOut">
              <a:rPr lang="en-US" smtClean="0"/>
              <a:t>6/21/2020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C401C-4516-48F8-AF6D-85BF4AF261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082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F6BB6-0929-4058-8157-0F8F60A21062}" type="datetimeFigureOut">
              <a:rPr lang="en-US" smtClean="0"/>
              <a:t>6/21/2020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C401C-4516-48F8-AF6D-85BF4AF261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86366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F6BB6-0929-4058-8157-0F8F60A21062}" type="datetimeFigureOut">
              <a:rPr lang="en-US" smtClean="0"/>
              <a:t>6/21/2020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C401C-4516-48F8-AF6D-85BF4AF261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29766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F6BB6-0929-4058-8157-0F8F60A21062}" type="datetimeFigureOut">
              <a:rPr lang="en-US" smtClean="0"/>
              <a:t>6/21/2020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C401C-4516-48F8-AF6D-85BF4AF261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3885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F6BB6-0929-4058-8157-0F8F60A21062}" type="datetimeFigureOut">
              <a:rPr lang="en-US" smtClean="0"/>
              <a:t>6/21/2020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C401C-4516-48F8-AF6D-85BF4AF261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1037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94002"/>
            <a:ext cx="7886700" cy="64093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145137"/>
            <a:ext cx="7886700" cy="504891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92C82-A379-4545-9012-2E0C55996908}" type="datetimeFigureOut">
              <a:rPr lang="en-US" smtClean="0"/>
              <a:t>6/21/2020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DE6D7-F04D-7741-82FC-941AB368F7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00205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F6BB6-0929-4058-8157-0F8F60A21062}" type="datetimeFigureOut">
              <a:rPr lang="en-US" smtClean="0"/>
              <a:t>6/21/2020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C401C-4516-48F8-AF6D-85BF4AF261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33103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F6BB6-0929-4058-8157-0F8F60A21062}" type="datetimeFigureOut">
              <a:rPr lang="en-US" smtClean="0"/>
              <a:t>6/21/2020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C401C-4516-48F8-AF6D-85BF4AF261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8248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_no cre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1" y="0"/>
            <a:ext cx="913954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94002"/>
            <a:ext cx="7886700" cy="64093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145137"/>
            <a:ext cx="7886700" cy="504891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92C82-A379-4545-9012-2E0C55996908}" type="datetimeFigureOut">
              <a:rPr lang="en-US" smtClean="0"/>
              <a:t>6/21/2020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DE6D7-F04D-7741-82FC-941AB368F7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8846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3888" y="1709741"/>
            <a:ext cx="7886700" cy="2852737"/>
          </a:xfrm>
        </p:spPr>
        <p:txBody>
          <a:bodyPr anchor="b">
            <a:normAutofit/>
          </a:bodyPr>
          <a:lstStyle>
            <a:lvl1pPr>
              <a:defRPr sz="2700"/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6"/>
            <a:ext cx="7886700" cy="1500187"/>
          </a:xfrm>
        </p:spPr>
        <p:txBody>
          <a:bodyPr/>
          <a:lstStyle>
            <a:lvl1pPr marL="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1pPr>
            <a:lvl2pPr marL="257175" indent="0">
              <a:buNone/>
              <a:defRPr sz="1125">
                <a:solidFill>
                  <a:schemeClr val="tx1">
                    <a:tint val="75000"/>
                  </a:schemeClr>
                </a:solidFill>
              </a:defRPr>
            </a:lvl2pPr>
            <a:lvl3pPr marL="514350" indent="0">
              <a:buNone/>
              <a:defRPr sz="1013">
                <a:solidFill>
                  <a:schemeClr val="tx1">
                    <a:tint val="75000"/>
                  </a:schemeClr>
                </a:solidFill>
              </a:defRPr>
            </a:lvl3pPr>
            <a:lvl4pPr marL="77152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4pPr>
            <a:lvl5pPr marL="102870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5pPr>
            <a:lvl6pPr marL="128587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6pPr>
            <a:lvl7pPr marL="154305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7pPr>
            <a:lvl8pPr marL="180022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8pPr>
            <a:lvl9pPr marL="205740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92C82-A379-4545-9012-2E0C55996908}" type="datetimeFigureOut">
              <a:rPr lang="en-US" smtClean="0"/>
              <a:t>6/21/2020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DE6D7-F04D-7741-82FC-941AB368F7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5706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11096"/>
            <a:ext cx="7886700" cy="6836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230599"/>
            <a:ext cx="3886200" cy="50232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230599"/>
            <a:ext cx="3886200" cy="50232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92C82-A379-4545-9012-2E0C55996908}" type="datetimeFigureOut">
              <a:rPr lang="en-US" smtClean="0"/>
              <a:t>6/21/2020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DE6D7-F04D-7741-82FC-941AB368F7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9558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179463"/>
            <a:ext cx="7886700" cy="64093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168414"/>
            <a:ext cx="3868340" cy="823912"/>
          </a:xfrm>
        </p:spPr>
        <p:txBody>
          <a:bodyPr anchor="b"/>
          <a:lstStyle>
            <a:lvl1pPr marL="0" indent="0">
              <a:buNone/>
              <a:defRPr sz="135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093721"/>
            <a:ext cx="3868340" cy="409594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1" y="1168414"/>
            <a:ext cx="3887391" cy="823912"/>
          </a:xfrm>
        </p:spPr>
        <p:txBody>
          <a:bodyPr anchor="b"/>
          <a:lstStyle>
            <a:lvl1pPr marL="0" indent="0">
              <a:buNone/>
              <a:defRPr sz="135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1" y="2093721"/>
            <a:ext cx="3887391" cy="409594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92C82-A379-4545-9012-2E0C55996908}" type="datetimeFigureOut">
              <a:rPr lang="en-US" smtClean="0"/>
              <a:t>6/21/2020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DE6D7-F04D-7741-82FC-941AB368F7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0936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79462"/>
            <a:ext cx="7886700" cy="61529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92C82-A379-4545-9012-2E0C55996908}" type="datetimeFigureOut">
              <a:rPr lang="en-US" smtClean="0"/>
              <a:t>6/21/2020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DE6D7-F04D-7741-82FC-941AB368F7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9774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w/cre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92C82-A379-4545-9012-2E0C55996908}" type="datetimeFigureOut">
              <a:rPr lang="en-US" smtClean="0"/>
              <a:t>6/21/2020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DE6D7-F04D-7741-82FC-941AB368F7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6138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no cre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1" y="0"/>
            <a:ext cx="9139540" cy="6858000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92C82-A379-4545-9012-2E0C55996908}" type="datetimeFigureOut">
              <a:rPr lang="en-US" smtClean="0"/>
              <a:t>6/21/2020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DE6D7-F04D-7741-82FC-941AB368F7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1568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1" y="0"/>
            <a:ext cx="913954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76913"/>
            <a:ext cx="7886700" cy="6665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179321"/>
            <a:ext cx="7886700" cy="49292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B92C82-A379-4545-9012-2E0C55996908}" type="datetimeFigureOut">
              <a:rPr lang="en-US" smtClean="0"/>
              <a:t>6/21/2020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5DE6D7-F04D-7741-82FC-941AB368F7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0147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</p:sldLayoutIdLst>
  <p:txStyles>
    <p:titleStyle>
      <a:lvl1pPr algn="l" defTabSz="514350" rtl="0" eaLnBrk="1" latinLnBrk="0" hangingPunct="1">
        <a:lnSpc>
          <a:spcPct val="90000"/>
        </a:lnSpc>
        <a:spcBef>
          <a:spcPct val="0"/>
        </a:spcBef>
        <a:buNone/>
        <a:defRPr sz="247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28588" indent="-128588" algn="l" defTabSz="514350" rtl="0" eaLnBrk="1" latinLnBrk="0" hangingPunct="1">
        <a:lnSpc>
          <a:spcPct val="90000"/>
        </a:lnSpc>
        <a:spcBef>
          <a:spcPts val="563"/>
        </a:spcBef>
        <a:buFont typeface="Arial" panose="020B0604020202020204" pitchFamily="34" charset="0"/>
        <a:buChar char="•"/>
        <a:defRPr sz="1575" kern="1200">
          <a:solidFill>
            <a:schemeClr val="tx1"/>
          </a:solidFill>
          <a:latin typeface="+mn-lt"/>
          <a:ea typeface="+mn-ea"/>
          <a:cs typeface="+mn-cs"/>
        </a:defRPr>
      </a:lvl1pPr>
      <a:lvl2pPr marL="3857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429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3pPr>
      <a:lvl4pPr marL="9001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1572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768" userDrawn="1">
          <p15:clr>
            <a:srgbClr val="F26B43"/>
          </p15:clr>
        </p15:guide>
        <p15:guide id="3" orient="horz" pos="648" userDrawn="1">
          <p15:clr>
            <a:srgbClr val="F26B43"/>
          </p15:clr>
        </p15:guide>
        <p15:guide id="4" orient="horz" pos="600" userDrawn="1">
          <p15:clr>
            <a:srgbClr val="F26B43"/>
          </p15:clr>
        </p15:guide>
        <p15:guide id="5" pos="216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CF6BB6-0929-4058-8157-0F8F60A21062}" type="datetimeFigureOut">
              <a:rPr lang="en-US" smtClean="0"/>
              <a:t>6/21/2020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8C401C-4516-48F8-AF6D-85BF4AF261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1910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jpg"/><Relationship Id="rId7" Type="http://schemas.openxmlformats.org/officeDocument/2006/relationships/image" Target="../media/image2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2.jpg"/><Relationship Id="rId5" Type="http://schemas.openxmlformats.org/officeDocument/2006/relationships/image" Target="../media/image21.jpg"/><Relationship Id="rId4" Type="http://schemas.openxmlformats.org/officeDocument/2006/relationships/image" Target="../media/image20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8.JPG"/><Relationship Id="rId4" Type="http://schemas.openxmlformats.org/officeDocument/2006/relationships/image" Target="../media/image27.JP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9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2.jpg"/><Relationship Id="rId5" Type="http://schemas.openxmlformats.org/officeDocument/2006/relationships/image" Target="../media/image31.jpeg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 effect of Laser Noise on Rabi Oscillations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Xiaoyu Jiang</a:t>
            </a:r>
          </a:p>
          <a:p>
            <a:r>
              <a:rPr lang="en-US" dirty="0"/>
              <a:t>University of Wisconsin-Madison</a:t>
            </a:r>
          </a:p>
          <a:p>
            <a:r>
              <a:rPr lang="en-US" dirty="0"/>
              <a:t>2020/06/24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1CAADB-EB7A-4628-9CAA-0A9E46E380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949" y="87496"/>
            <a:ext cx="1676187" cy="1125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E3BD6C0-B5D1-4F41-9527-99FD41896A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8768" y="1"/>
            <a:ext cx="3165231" cy="1099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8017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44B76-FFD1-4D36-8000-3DA195C76E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9616" y="238676"/>
            <a:ext cx="5877658" cy="763778"/>
          </a:xfrm>
          <a:solidFill>
            <a:srgbClr val="C00000"/>
          </a:solidFill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Example: frequency noise</a:t>
            </a:r>
          </a:p>
        </p:txBody>
      </p:sp>
      <p:pic>
        <p:nvPicPr>
          <p:cNvPr id="5" name="Content Placeholder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C60533CA-5072-481A-9FA7-518DF4D512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7880" y="199111"/>
            <a:ext cx="2195878" cy="740513"/>
          </a:xfrm>
        </p:spPr>
      </p:pic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38A78DFC-4265-4883-8BCE-4990200F8D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0047" y="1852067"/>
            <a:ext cx="2437207" cy="1631575"/>
          </a:xfrm>
          <a:prstGeom prst="rect">
            <a:avLst/>
          </a:prstGeom>
        </p:spPr>
      </p:pic>
      <p:pic>
        <p:nvPicPr>
          <p:cNvPr id="11" name="Picture 10" descr="A close up of a map&#10;&#10;Description automatically generated">
            <a:extLst>
              <a:ext uri="{FF2B5EF4-FFF2-40B4-BE49-F238E27FC236}">
                <a16:creationId xmlns:a16="http://schemas.microsoft.com/office/drawing/2014/main" id="{E5728C76-427B-438A-BEE9-8E85098643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1767" y="1134207"/>
            <a:ext cx="1998971" cy="1327094"/>
          </a:xfrm>
          <a:prstGeom prst="rect">
            <a:avLst/>
          </a:prstGeom>
        </p:spPr>
      </p:pic>
      <p:pic>
        <p:nvPicPr>
          <p:cNvPr id="12" name="Picture 11" descr="A close up of a map&#10;&#10;Description automatically generated">
            <a:extLst>
              <a:ext uri="{FF2B5EF4-FFF2-40B4-BE49-F238E27FC236}">
                <a16:creationId xmlns:a16="http://schemas.microsoft.com/office/drawing/2014/main" id="{8F56A006-6891-40EE-9302-25C2BBB219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1767" y="2765453"/>
            <a:ext cx="1998971" cy="1327094"/>
          </a:xfrm>
          <a:prstGeom prst="rect">
            <a:avLst/>
          </a:prstGeom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9BF1B96E-411E-471D-8660-42C0A2BE3E40}"/>
              </a:ext>
            </a:extLst>
          </p:cNvPr>
          <p:cNvSpPr/>
          <p:nvPr/>
        </p:nvSpPr>
        <p:spPr>
          <a:xfrm>
            <a:off x="5524949" y="2537227"/>
            <a:ext cx="417286" cy="13062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14" name="Picture 13" descr="A close up of a map&#10;&#10;Description automatically generated">
            <a:extLst>
              <a:ext uri="{FF2B5EF4-FFF2-40B4-BE49-F238E27FC236}">
                <a16:creationId xmlns:a16="http://schemas.microsoft.com/office/drawing/2014/main" id="{63CC0891-4B3A-4411-9ECC-64237879A0E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883" y="1976560"/>
            <a:ext cx="2055104" cy="1364360"/>
          </a:xfrm>
          <a:prstGeom prst="rect">
            <a:avLst/>
          </a:prstGeom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773E8C55-8070-4D55-947A-431593C0586E}"/>
              </a:ext>
            </a:extLst>
          </p:cNvPr>
          <p:cNvSpPr/>
          <p:nvPr/>
        </p:nvSpPr>
        <p:spPr>
          <a:xfrm>
            <a:off x="2728096" y="2537226"/>
            <a:ext cx="417286" cy="13062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C2A759C-73D6-405E-87EC-CA7F28056581}"/>
                  </a:ext>
                </a:extLst>
              </p:cNvPr>
              <p:cNvSpPr txBox="1"/>
              <p:nvPr/>
            </p:nvSpPr>
            <p:spPr>
              <a:xfrm>
                <a:off x="6377535" y="3449016"/>
                <a:ext cx="214971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Time-varying sample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  <m:r>
                      <a:rPr lang="el-GR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t</m:t>
                    </m:r>
                    <m: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C2A759C-73D6-405E-87EC-CA7F280565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7535" y="3449016"/>
                <a:ext cx="2149719" cy="646331"/>
              </a:xfrm>
              <a:prstGeom prst="rect">
                <a:avLst/>
              </a:prstGeom>
              <a:blipFill>
                <a:blip r:embed="rId7"/>
                <a:stretch>
                  <a:fillRect l="-2266" t="-5660" r="-2833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64889D31-86AA-43E0-B348-247535C52CDA}"/>
              </a:ext>
            </a:extLst>
          </p:cNvPr>
          <p:cNvSpPr txBox="1"/>
          <p:nvPr/>
        </p:nvSpPr>
        <p:spPr>
          <a:xfrm>
            <a:off x="2606919" y="4176389"/>
            <a:ext cx="40051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Noise Spectrum for phase(above) and </a:t>
            </a:r>
          </a:p>
          <a:p>
            <a:r>
              <a:rPr lang="en-US" dirty="0"/>
              <a:t>frequency (below) noise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09C5AA3-01F6-4506-811C-0BD9CB688004}"/>
              </a:ext>
            </a:extLst>
          </p:cNvPr>
          <p:cNvSpPr txBox="1"/>
          <p:nvPr/>
        </p:nvSpPr>
        <p:spPr>
          <a:xfrm>
            <a:off x="555080" y="3298976"/>
            <a:ext cx="21497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Linewidth Spectrum</a:t>
            </a:r>
          </a:p>
          <a:p>
            <a:r>
              <a:rPr lang="en-US" dirty="0"/>
              <a:t>(Example: Lorentzian </a:t>
            </a:r>
            <a:r>
              <a:rPr lang="en-US" dirty="0" err="1"/>
              <a:t>Lineshape</a:t>
            </a:r>
            <a:r>
              <a:rPr lang="en-US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20A87D-3B94-4052-A3C0-3FE4234C2087}"/>
              </a:ext>
            </a:extLst>
          </p:cNvPr>
          <p:cNvSpPr txBox="1"/>
          <p:nvPr/>
        </p:nvSpPr>
        <p:spPr>
          <a:xfrm>
            <a:off x="2704799" y="2141656"/>
            <a:ext cx="339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①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321422D-8359-41CB-9C34-E102EA29594F}"/>
              </a:ext>
            </a:extLst>
          </p:cNvPr>
          <p:cNvSpPr txBox="1"/>
          <p:nvPr/>
        </p:nvSpPr>
        <p:spPr>
          <a:xfrm>
            <a:off x="5475457" y="2141656"/>
            <a:ext cx="339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②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10FD0F1-1A2E-4570-8D1E-0012983889D0}"/>
              </a:ext>
            </a:extLst>
          </p:cNvPr>
          <p:cNvSpPr txBox="1"/>
          <p:nvPr/>
        </p:nvSpPr>
        <p:spPr>
          <a:xfrm>
            <a:off x="439616" y="5388616"/>
            <a:ext cx="6511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① Not always possible, relies on the following expression: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4E2701F-FABA-465F-87BE-81C4BF2027AE}"/>
              </a:ext>
            </a:extLst>
          </p:cNvPr>
          <p:cNvSpPr txBox="1"/>
          <p:nvPr/>
        </p:nvSpPr>
        <p:spPr>
          <a:xfrm>
            <a:off x="439616" y="4773142"/>
            <a:ext cx="61527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For more complicated </a:t>
            </a:r>
            <a:r>
              <a:rPr lang="en-US" dirty="0" err="1">
                <a:solidFill>
                  <a:srgbClr val="C00000"/>
                </a:solidFill>
              </a:rPr>
              <a:t>lineshapes</a:t>
            </a:r>
            <a:r>
              <a:rPr lang="en-US" dirty="0">
                <a:solidFill>
                  <a:srgbClr val="C00000"/>
                </a:solidFill>
              </a:rPr>
              <a:t>:</a:t>
            </a:r>
          </a:p>
          <a:p>
            <a:r>
              <a:rPr lang="en-US" dirty="0">
                <a:solidFill>
                  <a:srgbClr val="C00000"/>
                </a:solidFill>
              </a:rPr>
              <a:t>② Always possible using sample-path generation technique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E85DE1-799E-4098-A71F-C00CBA0A04B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02887" y="4896774"/>
            <a:ext cx="4851383" cy="1476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005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44B76-FFD1-4D36-8000-3DA195C76E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9616" y="238676"/>
            <a:ext cx="5877658" cy="763778"/>
          </a:xfrm>
          <a:solidFill>
            <a:srgbClr val="C00000"/>
          </a:solidFill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Servo-bump Modeling</a:t>
            </a:r>
          </a:p>
        </p:txBody>
      </p:sp>
      <p:pic>
        <p:nvPicPr>
          <p:cNvPr id="5" name="Content Placeholder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C60533CA-5072-481A-9FA7-518DF4D512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7880" y="199111"/>
            <a:ext cx="2195878" cy="740513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0F81A55-4CFB-4866-825D-03209C13117E}"/>
              </a:ext>
            </a:extLst>
          </p:cNvPr>
          <p:cNvSpPr txBox="1"/>
          <p:nvPr/>
        </p:nvSpPr>
        <p:spPr>
          <a:xfrm>
            <a:off x="795704" y="1459523"/>
            <a:ext cx="283112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Alternate solution: </a:t>
            </a:r>
          </a:p>
          <a:p>
            <a:endParaRPr lang="en-US" sz="2000" dirty="0"/>
          </a:p>
          <a:p>
            <a:r>
              <a:rPr lang="en-US" sz="2000" dirty="0"/>
              <a:t>Find frequency noise spectrums that will give similar structures to lab measurements: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B22144-C709-42DB-880E-D3CB6667DB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6850" y="1441938"/>
            <a:ext cx="5286666" cy="460506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028C50C-ACE8-49D1-935C-DE1710125D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704" y="4172311"/>
            <a:ext cx="2550422" cy="1406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6839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44B76-FFD1-4D36-8000-3DA195C76E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9616" y="238676"/>
            <a:ext cx="5877658" cy="763778"/>
          </a:xfrm>
          <a:solidFill>
            <a:srgbClr val="C00000"/>
          </a:solidFill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Quasi-Static models</a:t>
            </a:r>
          </a:p>
        </p:txBody>
      </p:sp>
      <p:pic>
        <p:nvPicPr>
          <p:cNvPr id="5" name="Content Placeholder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C60533CA-5072-481A-9FA7-518DF4D512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7880" y="199111"/>
            <a:ext cx="2195878" cy="740513"/>
          </a:xfr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0181E1A-1EE5-43A6-8D79-F048EABAAC51}"/>
                  </a:ext>
                </a:extLst>
              </p:cNvPr>
              <p:cNvSpPr/>
              <p:nvPr/>
            </p:nvSpPr>
            <p:spPr>
              <a:xfrm>
                <a:off x="439616" y="1126044"/>
                <a:ext cx="8251580" cy="424725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latin typeface="Arial" pitchFamily="34" charset="0"/>
                    <a:cs typeface="Arial" pitchFamily="34" charset="0"/>
                  </a:rPr>
                  <a:t>When the bandwidth of the laser noise is much less than the Rabi Frequency </a:t>
                </a:r>
                <a:r>
                  <a:rPr lang="el-GR" dirty="0">
                    <a:latin typeface="Arial" pitchFamily="34" charset="0"/>
                    <a:cs typeface="Arial" pitchFamily="34" charset="0"/>
                  </a:rPr>
                  <a:t>Ω, </a:t>
                </a:r>
                <a:r>
                  <a:rPr lang="en-US" dirty="0">
                    <a:latin typeface="Arial" pitchFamily="34" charset="0"/>
                    <a:cs typeface="Arial" pitchFamily="34" charset="0"/>
                  </a:rPr>
                  <a:t>we can treat the noise simply as a random variable(not time-varying) drawn from a Gaussian distribution with variance </a:t>
                </a:r>
                <a:r>
                  <a:rPr lang="el-GR" dirty="0">
                    <a:latin typeface="Arial" pitchFamily="34" charset="0"/>
                    <a:cs typeface="Arial" pitchFamily="34" charset="0"/>
                  </a:rPr>
                  <a:t>σ.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  <a:p>
                <a:endParaRPr lang="en-US" dirty="0">
                  <a:latin typeface="Arial" pitchFamily="34" charset="0"/>
                  <a:cs typeface="Arial" pitchFamily="34" charset="0"/>
                </a:endParaRPr>
              </a:p>
              <a:p>
                <a:r>
                  <a:rPr lang="en-US" dirty="0">
                    <a:latin typeface="Arial" pitchFamily="34" charset="0"/>
                    <a:cs typeface="Arial" pitchFamily="34" charset="0"/>
                  </a:rPr>
                  <a:t>Some results:</a:t>
                </a:r>
              </a:p>
              <a:p>
                <a:r>
                  <a:rPr lang="en-US" dirty="0">
                    <a:latin typeface="Arial" pitchFamily="34" charset="0"/>
                    <a:cs typeface="Arial" pitchFamily="34" charset="0"/>
                  </a:rPr>
                  <a:t>For intensity noise:</a:t>
                </a:r>
                <a:endParaRPr lang="el-GR" dirty="0">
                  <a:latin typeface="Arial" pitchFamily="34" charset="0"/>
                  <a:cs typeface="Arial" pitchFamily="34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=1−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For frequency noise: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]=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>
                                <a:latin typeface="Cambria Math" panose="02040503050406030204" pitchFamily="18" charset="0"/>
                              </a:rPr>
                              <m:t>Ω</m:t>
                            </m:r>
                          </m:e>
                          <m:sub>
                            <m:r>
                              <a:rPr lang="el-GR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den>
                    </m:f>
                  </m:oMath>
                </a14:m>
                <a:r>
                  <a:rPr lang="en-US" dirty="0"/>
                  <a:t>, and </a:t>
                </a:r>
                <a:r>
                  <a:rPr lang="el-GR" dirty="0"/>
                  <a:t>σ</a:t>
                </a:r>
                <a:r>
                  <a:rPr lang="en-US" dirty="0"/>
                  <a:t> is small. </a:t>
                </a:r>
              </a:p>
              <a:p>
                <a:r>
                  <a:rPr lang="en-US" dirty="0"/>
                  <a:t>Simulations for white noise agrees with the model:</a:t>
                </a:r>
              </a:p>
              <a:p>
                <a:endParaRPr lang="en-US" dirty="0"/>
              </a:p>
              <a:p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0181E1A-1EE5-43A6-8D79-F048EABAAC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616" y="1126044"/>
                <a:ext cx="8251580" cy="4247253"/>
              </a:xfrm>
              <a:prstGeom prst="rect">
                <a:avLst/>
              </a:prstGeom>
              <a:blipFill>
                <a:blip r:embed="rId3"/>
                <a:stretch>
                  <a:fillRect l="-591" t="-8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 descr="A screenshot of a map&#10;&#10;Description automatically generated">
            <a:extLst>
              <a:ext uri="{FF2B5EF4-FFF2-40B4-BE49-F238E27FC236}">
                <a16:creationId xmlns:a16="http://schemas.microsoft.com/office/drawing/2014/main" id="{18D3CB91-F405-4FC0-BB28-AE1CC4B04D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616" y="4837423"/>
            <a:ext cx="4709160" cy="1928813"/>
          </a:xfrm>
          <a:prstGeom prst="rect">
            <a:avLst/>
          </a:prstGeom>
        </p:spPr>
      </p:pic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268E053B-3043-48C7-A0D8-01498346F2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7810" y="4768843"/>
            <a:ext cx="4063365" cy="1997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897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44B76-FFD1-4D36-8000-3DA195C76E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9616" y="238676"/>
            <a:ext cx="5877658" cy="763778"/>
          </a:xfrm>
          <a:solidFill>
            <a:srgbClr val="C00000"/>
          </a:solidFill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Next steps on Laser Noise</a:t>
            </a:r>
          </a:p>
        </p:txBody>
      </p:sp>
      <p:pic>
        <p:nvPicPr>
          <p:cNvPr id="5" name="Content Placeholder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C60533CA-5072-481A-9FA7-518DF4D512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7880" y="199111"/>
            <a:ext cx="2195878" cy="740513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8DE9925-04DD-4619-8A55-4695C4C0CFD4}"/>
              </a:ext>
            </a:extLst>
          </p:cNvPr>
          <p:cNvSpPr txBox="1"/>
          <p:nvPr/>
        </p:nvSpPr>
        <p:spPr>
          <a:xfrm>
            <a:off x="556114" y="1428749"/>
            <a:ext cx="722507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2400" dirty="0"/>
              <a:t>Servo bump modeling</a:t>
            </a:r>
          </a:p>
          <a:p>
            <a:pPr marL="342900" indent="-342900">
              <a:buAutoNum type="arabicPeriod"/>
            </a:pPr>
            <a:endParaRPr lang="en-US" sz="2400" dirty="0"/>
          </a:p>
          <a:p>
            <a:pPr marL="342900" indent="-342900">
              <a:buAutoNum type="arabicPeriod"/>
            </a:pPr>
            <a:r>
              <a:rPr lang="en-US" sz="2400" dirty="0"/>
              <a:t>Coherence simulation/modeling</a:t>
            </a:r>
          </a:p>
          <a:p>
            <a:pPr marL="342900" indent="-342900">
              <a:buAutoNum type="arabicPeriod"/>
            </a:pPr>
            <a:endParaRPr lang="en-US" sz="2400" dirty="0"/>
          </a:p>
          <a:p>
            <a:pPr marL="342900" indent="-342900">
              <a:buAutoNum type="arabicPeriod"/>
            </a:pPr>
            <a:r>
              <a:rPr lang="en-US" sz="2400" dirty="0"/>
              <a:t>Two photon Rabi simulation</a:t>
            </a:r>
          </a:p>
          <a:p>
            <a:pPr marL="342900" indent="-342900">
              <a:buAutoNum type="arabicPeriod"/>
            </a:pPr>
            <a:endParaRPr lang="en-US" sz="2400" dirty="0"/>
          </a:p>
          <a:p>
            <a:pPr marL="342900" indent="-342900">
              <a:buAutoNum type="arabicPeriod"/>
            </a:pPr>
            <a:r>
              <a:rPr lang="en-US" sz="2400" dirty="0"/>
              <a:t>Compare lab measurements with our outcomes</a:t>
            </a:r>
          </a:p>
        </p:txBody>
      </p:sp>
    </p:spTree>
    <p:extLst>
      <p:ext uri="{BB962C8B-B14F-4D97-AF65-F5344CB8AC3E}">
        <p14:creationId xmlns:p14="http://schemas.microsoft.com/office/powerpoint/2010/main" val="36225849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44B76-FFD1-4D36-8000-3DA195C76E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9616" y="238676"/>
            <a:ext cx="5877658" cy="763778"/>
          </a:xfrm>
          <a:solidFill>
            <a:srgbClr val="C00000"/>
          </a:solidFill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Future Plans: </a:t>
            </a:r>
            <a:r>
              <a:rPr lang="en-US" sz="2400" b="1" dirty="0" err="1">
                <a:solidFill>
                  <a:schemeClr val="bg1"/>
                </a:solidFill>
              </a:rPr>
              <a:t>Collaboraton</a:t>
            </a:r>
            <a:r>
              <a:rPr lang="en-US" sz="2400" b="1" dirty="0">
                <a:solidFill>
                  <a:schemeClr val="bg1"/>
                </a:solidFill>
              </a:rPr>
              <a:t> with ANL</a:t>
            </a:r>
          </a:p>
        </p:txBody>
      </p:sp>
      <p:pic>
        <p:nvPicPr>
          <p:cNvPr id="5" name="Content Placeholder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C60533CA-5072-481A-9FA7-518DF4D512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7880" y="199111"/>
            <a:ext cx="2195878" cy="740513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1232875-10AF-498F-83CB-854388FD08C4}"/>
              </a:ext>
            </a:extLst>
          </p:cNvPr>
          <p:cNvSpPr txBox="1"/>
          <p:nvPr/>
        </p:nvSpPr>
        <p:spPr>
          <a:xfrm>
            <a:off x="593481" y="1393581"/>
            <a:ext cx="6563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Currently doing Research-Aide internship in Argonne (06/15-08/21)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A3FCDE6-D083-4777-A31A-B94080E030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197" y="2665240"/>
            <a:ext cx="3163047" cy="36345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9F9077C-B88C-40B7-98BF-FCFE94C8BBE0}"/>
              </a:ext>
            </a:extLst>
          </p:cNvPr>
          <p:cNvSpPr txBox="1"/>
          <p:nvPr/>
        </p:nvSpPr>
        <p:spPr>
          <a:xfrm>
            <a:off x="1375996" y="2154040"/>
            <a:ext cx="2624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Two species surface code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CC3CE235-3BC3-4B5F-AC4A-618744FDC3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6280" y="1841988"/>
            <a:ext cx="1917456" cy="1917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AD9D5F8-CB49-4788-B377-4B7D6CFD7EBB}"/>
              </a:ext>
            </a:extLst>
          </p:cNvPr>
          <p:cNvSpPr txBox="1"/>
          <p:nvPr/>
        </p:nvSpPr>
        <p:spPr>
          <a:xfrm>
            <a:off x="6884377" y="3845003"/>
            <a:ext cx="1811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Matt </a:t>
            </a:r>
            <a:r>
              <a:rPr lang="en-US" dirty="0" err="1"/>
              <a:t>Otten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A0464D-B32C-4F70-8FF9-415CD161BE92}"/>
              </a:ext>
            </a:extLst>
          </p:cNvPr>
          <p:cNvSpPr txBox="1"/>
          <p:nvPr/>
        </p:nvSpPr>
        <p:spPr>
          <a:xfrm>
            <a:off x="4339005" y="4356424"/>
            <a:ext cx="462475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Advantages:</a:t>
            </a:r>
          </a:p>
          <a:p>
            <a:endParaRPr lang="en-US" dirty="0"/>
          </a:p>
          <a:p>
            <a:r>
              <a:rPr lang="en-US" dirty="0"/>
              <a:t>Scalable and reconfigurable atom arrays</a:t>
            </a:r>
          </a:p>
          <a:p>
            <a:r>
              <a:rPr lang="en-US" dirty="0"/>
              <a:t>Dual species eliminates inter-species crosstalk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59453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44B76-FFD1-4D36-8000-3DA195C76E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9616" y="238676"/>
            <a:ext cx="5877658" cy="763778"/>
          </a:xfrm>
          <a:solidFill>
            <a:srgbClr val="C00000"/>
          </a:solidFill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Acknowledgements: </a:t>
            </a:r>
          </a:p>
        </p:txBody>
      </p:sp>
      <p:pic>
        <p:nvPicPr>
          <p:cNvPr id="5" name="Content Placeholder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C60533CA-5072-481A-9FA7-518DF4D512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7880" y="199111"/>
            <a:ext cx="2195878" cy="740513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102B0C6-D5C5-41A1-B848-4D01202A96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2982" y="1214562"/>
            <a:ext cx="1431616" cy="158764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BEDE24B-0851-41C4-826E-6CFCDB1B8566}"/>
              </a:ext>
            </a:extLst>
          </p:cNvPr>
          <p:cNvSpPr txBox="1"/>
          <p:nvPr/>
        </p:nvSpPr>
        <p:spPr>
          <a:xfrm>
            <a:off x="5569288" y="2860424"/>
            <a:ext cx="12790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Mark Saffman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DACCD1A-4AAB-4C0B-9D64-4038D23291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699" y="1381111"/>
            <a:ext cx="4305300" cy="1495425"/>
          </a:xfrm>
          <a:prstGeom prst="rect">
            <a:avLst/>
          </a:prstGeom>
        </p:spPr>
      </p:pic>
      <p:pic>
        <p:nvPicPr>
          <p:cNvPr id="7170" name="Picture 2" descr="Yuri Alexeev">
            <a:extLst>
              <a:ext uri="{FF2B5EF4-FFF2-40B4-BE49-F238E27FC236}">
                <a16:creationId xmlns:a16="http://schemas.microsoft.com/office/drawing/2014/main" id="{2659972C-C025-42C1-8F34-A38F6F733D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376114" y="1214562"/>
            <a:ext cx="1587644" cy="1587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46E5264-F70F-44C0-B3DD-FD5B292A8718}"/>
              </a:ext>
            </a:extLst>
          </p:cNvPr>
          <p:cNvSpPr txBox="1"/>
          <p:nvPr/>
        </p:nvSpPr>
        <p:spPr>
          <a:xfrm>
            <a:off x="7550123" y="2860423"/>
            <a:ext cx="10705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Yuri Alexeev</a:t>
            </a:r>
          </a:p>
        </p:txBody>
      </p:sp>
      <p:pic>
        <p:nvPicPr>
          <p:cNvPr id="14" name="Picture 13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60D9B1D1-A253-4291-97C3-4E88D512DF2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1602" y="3376854"/>
            <a:ext cx="5915878" cy="3242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8981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44B76-FFD1-4D36-8000-3DA195C76E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9616" y="238676"/>
            <a:ext cx="5877658" cy="763778"/>
          </a:xfrm>
          <a:solidFill>
            <a:srgbClr val="C00000"/>
          </a:solidFill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Overview</a:t>
            </a:r>
          </a:p>
        </p:txBody>
      </p:sp>
      <p:pic>
        <p:nvPicPr>
          <p:cNvPr id="5" name="Content Placeholder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C60533CA-5072-481A-9FA7-518DF4D512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7880" y="199111"/>
            <a:ext cx="2195878" cy="740513"/>
          </a:xfr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0181E1A-1EE5-43A6-8D79-F048EABAAC51}"/>
              </a:ext>
            </a:extLst>
          </p:cNvPr>
          <p:cNvSpPr/>
          <p:nvPr/>
        </p:nvSpPr>
        <p:spPr>
          <a:xfrm>
            <a:off x="397851" y="1367832"/>
            <a:ext cx="6110655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Motivations for the QISE-NET project</a:t>
            </a:r>
          </a:p>
          <a:p>
            <a:pPr marL="342900" indent="-342900">
              <a:buAutoNum type="arabicPeriod"/>
            </a:pPr>
            <a:endParaRPr lang="en-US" sz="2400" dirty="0">
              <a:latin typeface="Arial" pitchFamily="34" charset="0"/>
              <a:cs typeface="Arial" pitchFamily="34" charset="0"/>
            </a:endParaRPr>
          </a:p>
          <a:p>
            <a:pPr marL="342900" indent="-342900">
              <a:buAutoNum type="arabicPeriod"/>
            </a:pPr>
            <a:endParaRPr lang="en-US" sz="2400" dirty="0">
              <a:latin typeface="Arial" pitchFamily="34" charset="0"/>
              <a:cs typeface="Arial" pitchFamily="34" charset="0"/>
            </a:endParaRPr>
          </a:p>
          <a:p>
            <a:pPr marL="342900" indent="-342900">
              <a:buAutoNum type="arabicPeriod"/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Current work---Effect of Laser noise on Rabi Oscillations</a:t>
            </a:r>
          </a:p>
          <a:p>
            <a:pPr marL="342900" indent="-342900">
              <a:buAutoNum type="arabicPeriod"/>
            </a:pPr>
            <a:endParaRPr lang="en-US" sz="2400" dirty="0">
              <a:latin typeface="Arial" pitchFamily="34" charset="0"/>
              <a:cs typeface="Arial" pitchFamily="34" charset="0"/>
            </a:endParaRPr>
          </a:p>
          <a:p>
            <a:pPr marL="342900" indent="-342900">
              <a:buAutoNum type="arabicPeriod"/>
            </a:pPr>
            <a:endParaRPr lang="en-US" sz="2400" dirty="0">
              <a:latin typeface="Arial" pitchFamily="34" charset="0"/>
              <a:cs typeface="Arial" pitchFamily="34" charset="0"/>
            </a:endParaRPr>
          </a:p>
          <a:p>
            <a:pPr marL="342900" indent="-342900">
              <a:buAutoNum type="arabicPeriod"/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Future plans</a:t>
            </a:r>
          </a:p>
        </p:txBody>
      </p:sp>
    </p:spTree>
    <p:extLst>
      <p:ext uri="{BB962C8B-B14F-4D97-AF65-F5344CB8AC3E}">
        <p14:creationId xmlns:p14="http://schemas.microsoft.com/office/powerpoint/2010/main" val="28985514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44B76-FFD1-4D36-8000-3DA195C76E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9616" y="238676"/>
            <a:ext cx="5877658" cy="763778"/>
          </a:xfrm>
          <a:solidFill>
            <a:srgbClr val="C00000"/>
          </a:solidFill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1. Motivations for the QISE-NET project</a:t>
            </a:r>
          </a:p>
        </p:txBody>
      </p:sp>
      <p:pic>
        <p:nvPicPr>
          <p:cNvPr id="5" name="Content Placeholder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C60533CA-5072-481A-9FA7-518DF4D512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7880" y="199111"/>
            <a:ext cx="2195878" cy="740513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BAA8F8F-8E1B-4731-B753-3977B1E40F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180" y="1795004"/>
            <a:ext cx="7649308" cy="486388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EABB096-0B51-4E3E-9A36-F0BB925EE5BA}"/>
              </a:ext>
            </a:extLst>
          </p:cNvPr>
          <p:cNvSpPr txBox="1"/>
          <p:nvPr/>
        </p:nvSpPr>
        <p:spPr>
          <a:xfrm>
            <a:off x="949569" y="1318846"/>
            <a:ext cx="6682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Atomic Arrays for Quantum Computing/Simulations</a:t>
            </a:r>
          </a:p>
        </p:txBody>
      </p:sp>
    </p:spTree>
    <p:extLst>
      <p:ext uri="{BB962C8B-B14F-4D97-AF65-F5344CB8AC3E}">
        <p14:creationId xmlns:p14="http://schemas.microsoft.com/office/powerpoint/2010/main" val="32184256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44B76-FFD1-4D36-8000-3DA195C76E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9616" y="238676"/>
            <a:ext cx="5877658" cy="763778"/>
          </a:xfrm>
          <a:solidFill>
            <a:srgbClr val="C00000"/>
          </a:solidFill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Challenges for our Atomic Array</a:t>
            </a:r>
          </a:p>
        </p:txBody>
      </p:sp>
      <p:pic>
        <p:nvPicPr>
          <p:cNvPr id="5" name="Content Placeholder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C60533CA-5072-481A-9FA7-518DF4D512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7880" y="199111"/>
            <a:ext cx="2195878" cy="740513"/>
          </a:xfr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0181E1A-1EE5-43A6-8D79-F048EABAAC51}"/>
              </a:ext>
            </a:extLst>
          </p:cNvPr>
          <p:cNvSpPr/>
          <p:nvPr/>
        </p:nvSpPr>
        <p:spPr>
          <a:xfrm>
            <a:off x="3216344" y="1592036"/>
            <a:ext cx="5800167" cy="39934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100" dirty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The major error contributions comes from:</a:t>
            </a:r>
          </a:p>
          <a:p>
            <a:endParaRPr lang="en-US" sz="1350" dirty="0">
              <a:latin typeface="Arial" pitchFamily="34" charset="0"/>
              <a:cs typeface="Arial" pitchFamily="34" charset="0"/>
            </a:endParaRPr>
          </a:p>
          <a:p>
            <a:r>
              <a:rPr lang="en-US" dirty="0">
                <a:latin typeface="Arial" pitchFamily="34" charset="0"/>
                <a:cs typeface="Arial" pitchFamily="34" charset="0"/>
              </a:rPr>
              <a:t>1) Finite temperature causing Doppler dephasing.  </a:t>
            </a:r>
            <a:endParaRPr lang="en-US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  <a:p>
            <a:endParaRPr lang="en-US" dirty="0">
              <a:latin typeface="Arial" pitchFamily="34" charset="0"/>
              <a:cs typeface="Arial" pitchFamily="34" charset="0"/>
            </a:endParaRPr>
          </a:p>
          <a:p>
            <a:r>
              <a:rPr lang="en-US" dirty="0">
                <a:latin typeface="Arial" pitchFamily="34" charset="0"/>
                <a:cs typeface="Arial" pitchFamily="34" charset="0"/>
              </a:rPr>
              <a:t>2) Finite temperature causing atom position   </a:t>
            </a:r>
          </a:p>
          <a:p>
            <a:r>
              <a:rPr lang="en-US" dirty="0">
                <a:latin typeface="Arial" pitchFamily="34" charset="0"/>
                <a:cs typeface="Arial" pitchFamily="34" charset="0"/>
              </a:rPr>
              <a:t>    variation</a:t>
            </a:r>
          </a:p>
          <a:p>
            <a:endParaRPr lang="en-US" dirty="0">
              <a:latin typeface="Arial" pitchFamily="34" charset="0"/>
              <a:cs typeface="Arial" pitchFamily="34" charset="0"/>
            </a:endParaRPr>
          </a:p>
          <a:p>
            <a:r>
              <a:rPr lang="en-US" dirty="0">
                <a:latin typeface="Arial" pitchFamily="34" charset="0"/>
                <a:cs typeface="Arial" pitchFamily="34" charset="0"/>
              </a:rPr>
              <a:t>3) Laser noise</a:t>
            </a:r>
          </a:p>
          <a:p>
            <a:endParaRPr lang="en-US" dirty="0">
              <a:latin typeface="Arial" pitchFamily="34" charset="0"/>
              <a:cs typeface="Arial" pitchFamily="34" charset="0"/>
            </a:endParaRPr>
          </a:p>
          <a:p>
            <a:endParaRPr lang="en-US" dirty="0">
              <a:latin typeface="Arial" pitchFamily="34" charset="0"/>
              <a:cs typeface="Arial" pitchFamily="34" charset="0"/>
            </a:endParaRPr>
          </a:p>
          <a:p>
            <a:r>
              <a:rPr lang="en-US" sz="2100" dirty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Motivation</a:t>
            </a:r>
            <a:r>
              <a:rPr lang="en-US" dirty="0">
                <a:latin typeface="Arial" pitchFamily="34" charset="0"/>
                <a:cs typeface="Arial" pitchFamily="34" charset="0"/>
              </a:rPr>
              <a:t>: Model and simulate the sources of error in our experiments to help us better understand the physics of the errors and improve our experiment results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2E4984B-9B82-435E-A29A-890F6CC29A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369" y="2250829"/>
            <a:ext cx="2300830" cy="347548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4E427CE-7A24-4C09-83A2-DFB2526489F1}"/>
              </a:ext>
            </a:extLst>
          </p:cNvPr>
          <p:cNvSpPr/>
          <p:nvPr/>
        </p:nvSpPr>
        <p:spPr>
          <a:xfrm>
            <a:off x="643313" y="1666054"/>
            <a:ext cx="184858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kern="0" dirty="0">
                <a:latin typeface="Arial" charset="0"/>
                <a:cs typeface="Arial" charset="0"/>
              </a:rPr>
              <a:t>arXiv:1908.06103 </a:t>
            </a:r>
            <a:endParaRPr lang="en-US" sz="1600" dirty="0">
              <a:latin typeface="arial" panose="020B0604020202020204" pitchFamily="34" charset="0"/>
            </a:endParaRPr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8674865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44B76-FFD1-4D36-8000-3DA195C76E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9616" y="238676"/>
            <a:ext cx="5877658" cy="763778"/>
          </a:xfrm>
          <a:solidFill>
            <a:srgbClr val="C00000"/>
          </a:solidFill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New gate protocols/algorithms</a:t>
            </a:r>
          </a:p>
        </p:txBody>
      </p:sp>
      <p:pic>
        <p:nvPicPr>
          <p:cNvPr id="5" name="Content Placeholder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C60533CA-5072-481A-9FA7-518DF4D512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7880" y="199111"/>
            <a:ext cx="2195878" cy="740513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20B607C-D39D-49ED-9E4C-AB4134BBA173}"/>
              </a:ext>
            </a:extLst>
          </p:cNvPr>
          <p:cNvSpPr txBox="1"/>
          <p:nvPr/>
        </p:nvSpPr>
        <p:spPr>
          <a:xfrm>
            <a:off x="687997" y="1137356"/>
            <a:ext cx="26904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CZ gate with ARP pulses.</a:t>
            </a:r>
          </a:p>
          <a:p>
            <a:r>
              <a:rPr lang="en-US" dirty="0" err="1"/>
              <a:t>arXiv</a:t>
            </a:r>
            <a:r>
              <a:rPr lang="en-US" dirty="0"/>
              <a:t>: 1912.02977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47329F-BD72-41C3-8E1D-140FF0F3F0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298" y="1705707"/>
            <a:ext cx="2966147" cy="491361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2EC159E-02C6-4C4A-BAC3-C66B973821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6241" y="1441938"/>
            <a:ext cx="3163047" cy="363452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00FD2B7-61B7-4D2B-A9C4-F0FEED531551}"/>
              </a:ext>
            </a:extLst>
          </p:cNvPr>
          <p:cNvSpPr txBox="1"/>
          <p:nvPr/>
        </p:nvSpPr>
        <p:spPr>
          <a:xfrm>
            <a:off x="4035669" y="1137356"/>
            <a:ext cx="2624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Two species surface code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9DBCD70-F53A-4B18-A659-7EC93967E255}"/>
              </a:ext>
            </a:extLst>
          </p:cNvPr>
          <p:cNvSpPr/>
          <p:nvPr/>
        </p:nvSpPr>
        <p:spPr>
          <a:xfrm>
            <a:off x="4031274" y="5076458"/>
            <a:ext cx="4572000" cy="96949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100" dirty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Motivation</a:t>
            </a:r>
            <a:r>
              <a:rPr lang="en-US" dirty="0">
                <a:latin typeface="Arial" pitchFamily="34" charset="0"/>
                <a:cs typeface="Arial" pitchFamily="34" charset="0"/>
              </a:rPr>
              <a:t>: Model and simulate the performance of new gate protocols and algorithms</a:t>
            </a:r>
          </a:p>
        </p:txBody>
      </p:sp>
    </p:spTree>
    <p:extLst>
      <p:ext uri="{BB962C8B-B14F-4D97-AF65-F5344CB8AC3E}">
        <p14:creationId xmlns:p14="http://schemas.microsoft.com/office/powerpoint/2010/main" val="37331632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44B76-FFD1-4D36-8000-3DA195C76E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9616" y="238676"/>
            <a:ext cx="5877658" cy="763778"/>
          </a:xfrm>
          <a:solidFill>
            <a:srgbClr val="C00000"/>
          </a:solidFill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Motivations for the QISE-NET project</a:t>
            </a:r>
          </a:p>
        </p:txBody>
      </p:sp>
      <p:pic>
        <p:nvPicPr>
          <p:cNvPr id="5" name="Content Placeholder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C60533CA-5072-481A-9FA7-518DF4D512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7880" y="199111"/>
            <a:ext cx="2195878" cy="740513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DDC4181-996C-4CE4-8D51-DD61A75945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371" y="1591407"/>
            <a:ext cx="2759812" cy="2838137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4E5F3347-B838-41A0-A35E-AB328B4B20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7093" y="1408325"/>
            <a:ext cx="3466665" cy="2772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4E17308-9C48-4CA3-B24C-71E3E7E8F78A}"/>
              </a:ext>
            </a:extLst>
          </p:cNvPr>
          <p:cNvSpPr txBox="1"/>
          <p:nvPr/>
        </p:nvSpPr>
        <p:spPr>
          <a:xfrm>
            <a:off x="602273" y="4712676"/>
            <a:ext cx="36751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Scalable 2D atomic array</a:t>
            </a:r>
          </a:p>
          <a:p>
            <a:r>
              <a:rPr lang="en-US" sz="2400" b="1" dirty="0"/>
              <a:t>experiment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F967F6A-023B-47B9-BA4C-E6A2E395D708}"/>
              </a:ext>
            </a:extLst>
          </p:cNvPr>
          <p:cNvSpPr txBox="1"/>
          <p:nvPr/>
        </p:nvSpPr>
        <p:spPr>
          <a:xfrm>
            <a:off x="5497093" y="4429544"/>
            <a:ext cx="36751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Resource and expertise in computing at Argonne National Laboratory</a:t>
            </a:r>
          </a:p>
        </p:txBody>
      </p:sp>
      <p:sp>
        <p:nvSpPr>
          <p:cNvPr id="7" name="Arrow: Left-Right 6">
            <a:extLst>
              <a:ext uri="{FF2B5EF4-FFF2-40B4-BE49-F238E27FC236}">
                <a16:creationId xmlns:a16="http://schemas.microsoft.com/office/drawing/2014/main" id="{F4C896B9-CE98-4AFC-A159-2966A96006F4}"/>
              </a:ext>
            </a:extLst>
          </p:cNvPr>
          <p:cNvSpPr/>
          <p:nvPr/>
        </p:nvSpPr>
        <p:spPr>
          <a:xfrm>
            <a:off x="4070839" y="4930347"/>
            <a:ext cx="1310054" cy="197827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0686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44B76-FFD1-4D36-8000-3DA195C76E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9616" y="238676"/>
            <a:ext cx="5877658" cy="763778"/>
          </a:xfrm>
          <a:solidFill>
            <a:srgbClr val="C00000"/>
          </a:solidFill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2. Effect of Laser noise on Rabi Oscillations</a:t>
            </a:r>
          </a:p>
        </p:txBody>
      </p:sp>
      <p:pic>
        <p:nvPicPr>
          <p:cNvPr id="5" name="Content Placeholder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C60533CA-5072-481A-9FA7-518DF4D512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7880" y="199111"/>
            <a:ext cx="2195878" cy="740513"/>
          </a:xfr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0181E1A-1EE5-43A6-8D79-F048EABAAC51}"/>
              </a:ext>
            </a:extLst>
          </p:cNvPr>
          <p:cNvSpPr/>
          <p:nvPr/>
        </p:nvSpPr>
        <p:spPr>
          <a:xfrm>
            <a:off x="398409" y="1306286"/>
            <a:ext cx="775206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Arial" pitchFamily="34" charset="0"/>
                <a:cs typeface="Arial" pitchFamily="34" charset="0"/>
              </a:rPr>
              <a:t>Laser noise: Intensity Noise + Phase/Frequency Noise</a:t>
            </a:r>
          </a:p>
          <a:p>
            <a:endParaRPr lang="en-US" sz="24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6EF688-212A-4F91-8904-AB67509B18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776" y="2149234"/>
            <a:ext cx="4021922" cy="221841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50E482D-8D2D-44F2-93B0-8110325B3F92}"/>
              </a:ext>
            </a:extLst>
          </p:cNvPr>
          <p:cNvSpPr txBox="1"/>
          <p:nvPr/>
        </p:nvSpPr>
        <p:spPr>
          <a:xfrm>
            <a:off x="4630249" y="2194041"/>
            <a:ext cx="402192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Perfect laser: </a:t>
            </a:r>
            <a:r>
              <a:rPr lang="el-GR" sz="2000" dirty="0"/>
              <a:t>δ-</a:t>
            </a:r>
            <a:r>
              <a:rPr lang="en-US" sz="2000" dirty="0"/>
              <a:t>function </a:t>
            </a:r>
            <a:r>
              <a:rPr lang="en-US" sz="2000" dirty="0" err="1"/>
              <a:t>lineshape</a:t>
            </a:r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Reality: Self-heterodyne measurements of a locked laser’s </a:t>
            </a:r>
            <a:r>
              <a:rPr lang="en-US" sz="2000" dirty="0" err="1"/>
              <a:t>lineshape</a:t>
            </a:r>
            <a:r>
              <a:rPr lang="en-US" sz="2000" dirty="0"/>
              <a:t>. </a:t>
            </a:r>
          </a:p>
          <a:p>
            <a:r>
              <a:rPr lang="en-US" sz="2000" dirty="0">
                <a:solidFill>
                  <a:schemeClr val="accent1"/>
                </a:solidFill>
              </a:rPr>
              <a:t>Finite Linewidth + Servo bumps</a:t>
            </a:r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2CB2B92-6248-49FD-A9F2-7D56253F96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3232" y="4550396"/>
            <a:ext cx="2243490" cy="205043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7617722-BC50-44E4-9CA3-6BE80D345C3B}"/>
              </a:ext>
            </a:extLst>
          </p:cNvPr>
          <p:cNvSpPr txBox="1"/>
          <p:nvPr/>
        </p:nvSpPr>
        <p:spPr>
          <a:xfrm>
            <a:off x="398409" y="5527184"/>
            <a:ext cx="54556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Approach: </a:t>
            </a:r>
          </a:p>
          <a:p>
            <a:endParaRPr lang="en-US" dirty="0"/>
          </a:p>
          <a:p>
            <a:r>
              <a:rPr lang="en-US" dirty="0">
                <a:solidFill>
                  <a:schemeClr val="accent1"/>
                </a:solidFill>
              </a:rPr>
              <a:t>Numerical Simulation + Quasi-Static Modeling </a:t>
            </a:r>
          </a:p>
        </p:txBody>
      </p:sp>
    </p:spTree>
    <p:extLst>
      <p:ext uri="{BB962C8B-B14F-4D97-AF65-F5344CB8AC3E}">
        <p14:creationId xmlns:p14="http://schemas.microsoft.com/office/powerpoint/2010/main" val="21679918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44B76-FFD1-4D36-8000-3DA195C76E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9616" y="238676"/>
            <a:ext cx="5877658" cy="763778"/>
          </a:xfrm>
          <a:solidFill>
            <a:srgbClr val="C00000"/>
          </a:solidFill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Numerical Simulations for Laser Noise</a:t>
            </a:r>
          </a:p>
        </p:txBody>
      </p:sp>
      <p:pic>
        <p:nvPicPr>
          <p:cNvPr id="5" name="Content Placeholder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C60533CA-5072-481A-9FA7-518DF4D512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7880" y="199111"/>
            <a:ext cx="2195878" cy="740513"/>
          </a:xfr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7465334-3251-44A6-8333-F3E882D8E4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016" y="1217897"/>
            <a:ext cx="2491382" cy="94716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1F19C24-2939-4B96-8038-4A371FB1B850}"/>
              </a:ext>
            </a:extLst>
          </p:cNvPr>
          <p:cNvSpPr txBox="1"/>
          <p:nvPr/>
        </p:nvSpPr>
        <p:spPr>
          <a:xfrm>
            <a:off x="3494465" y="1459745"/>
            <a:ext cx="39702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Model noise as Gaussian </a:t>
            </a:r>
            <a:r>
              <a:rPr lang="en-US" sz="2000" dirty="0" err="1"/>
              <a:t>Processses</a:t>
            </a:r>
            <a:endParaRPr lang="en-US" sz="2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Content Placeholder 2">
                <a:extLst>
                  <a:ext uri="{FF2B5EF4-FFF2-40B4-BE49-F238E27FC236}">
                    <a16:creationId xmlns:a16="http://schemas.microsoft.com/office/drawing/2014/main" id="{C722DE4F-C669-4CCE-A049-3E0A525E17D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19266" y="2611285"/>
                <a:ext cx="7976276" cy="387242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000" dirty="0"/>
                  <a:t>Intensity Noise: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           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l-GR" sz="2000" i="1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(1+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2000">
                              <a:latin typeface="Cambria Math" panose="02040503050406030204" pitchFamily="18" charset="0"/>
                            </a:rPr>
                            <m:t>α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l-GR" sz="2000">
                              <a:latin typeface="Cambria Math" panose="02040503050406030204" pitchFamily="18" charset="0"/>
                            </a:rPr>
                            <m:t>Ι</m:t>
                          </m:r>
                        </m:sub>
                      </m:sSub>
                      <m:d>
                        <m:dPr>
                          <m:ctrlPr>
                            <a:rPr lang="el-GR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Phase Noise: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0         </m:t>
                      </m:r>
                      <m:r>
                        <m:rPr>
                          <m:sty m:val="p"/>
                        </m:rPr>
                        <a:rPr lang="el-GR" sz="2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φ</m:t>
                      </m:r>
                      <m:r>
                        <a:rPr lang="el-GR" sz="2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2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t</m:t>
                      </m:r>
                      <m:r>
                        <a:rPr lang="en-US" sz="2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Rabi Oscillations between ground |g&gt; and excited state |e&gt;  with no noise: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𝑖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sz="20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Ω</m:t>
                              </m:r>
                            </m:e>
                            <m:sub>
                              <m:r>
                                <a:rPr lang="el-G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m:rPr>
                              <m:sty m:val="p"/>
                            </m:rPr>
                            <a:rPr lang="el-GR" sz="200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𝑖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sz="20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Ω</m:t>
                              </m:r>
                            </m:e>
                            <m:sub>
                              <m:r>
                                <a:rPr lang="el-G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m:rPr>
                              <m:sty m:val="p"/>
                            </m:rPr>
                            <a:rPr lang="el-GR" sz="200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sz="2000" dirty="0"/>
              </a:p>
            </p:txBody>
          </p:sp>
        </mc:Choice>
        <mc:Fallback>
          <p:sp>
            <p:nvSpPr>
              <p:cNvPr id="17" name="Content Placeholder 2">
                <a:extLst>
                  <a:ext uri="{FF2B5EF4-FFF2-40B4-BE49-F238E27FC236}">
                    <a16:creationId xmlns:a16="http://schemas.microsoft.com/office/drawing/2014/main" id="{C722DE4F-C669-4CCE-A049-3E0A525E17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266" y="2611285"/>
                <a:ext cx="7976276" cy="3872424"/>
              </a:xfrm>
              <a:prstGeom prst="rect">
                <a:avLst/>
              </a:prstGeom>
              <a:blipFill>
                <a:blip r:embed="rId4"/>
                <a:stretch>
                  <a:fillRect l="-764" t="-15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10C94E8-8D77-4C6F-9618-649D619FC478}"/>
              </a:ext>
            </a:extLst>
          </p:cNvPr>
          <p:cNvCxnSpPr>
            <a:cxnSpLocks/>
          </p:cNvCxnSpPr>
          <p:nvPr/>
        </p:nvCxnSpPr>
        <p:spPr>
          <a:xfrm>
            <a:off x="3922791" y="3737637"/>
            <a:ext cx="428925" cy="0"/>
          </a:xfrm>
          <a:prstGeom prst="straightConnector1">
            <a:avLst/>
          </a:prstGeom>
          <a:ln w="762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24DE38B-E03A-40AF-BA36-204173E8FFA2}"/>
              </a:ext>
            </a:extLst>
          </p:cNvPr>
          <p:cNvCxnSpPr/>
          <p:nvPr/>
        </p:nvCxnSpPr>
        <p:spPr>
          <a:xfrm>
            <a:off x="2376337" y="3087007"/>
            <a:ext cx="525164" cy="0"/>
          </a:xfrm>
          <a:prstGeom prst="straightConnector1">
            <a:avLst/>
          </a:prstGeom>
          <a:ln w="762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1D8B2563-46CC-4642-B74B-2B85109043C1}"/>
              </a:ext>
            </a:extLst>
          </p:cNvPr>
          <p:cNvSpPr/>
          <p:nvPr/>
        </p:nvSpPr>
        <p:spPr>
          <a:xfrm>
            <a:off x="5838054" y="2760785"/>
            <a:ext cx="580331" cy="57290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CC68AFD-04B3-4ADB-B85B-55C982DC6693}"/>
              </a:ext>
            </a:extLst>
          </p:cNvPr>
          <p:cNvSpPr/>
          <p:nvPr/>
        </p:nvSpPr>
        <p:spPr>
          <a:xfrm>
            <a:off x="4351716" y="3473287"/>
            <a:ext cx="585165" cy="4964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4139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44B76-FFD1-4D36-8000-3DA195C76E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9616" y="238676"/>
            <a:ext cx="5877658" cy="763778"/>
          </a:xfrm>
          <a:solidFill>
            <a:srgbClr val="C00000"/>
          </a:solidFill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Numerical Simulations for Laser Noise</a:t>
            </a:r>
          </a:p>
        </p:txBody>
      </p:sp>
      <p:pic>
        <p:nvPicPr>
          <p:cNvPr id="5" name="Content Placeholder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C60533CA-5072-481A-9FA7-518DF4D512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7880" y="199111"/>
            <a:ext cx="2195878" cy="740513"/>
          </a:xfr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7" name="Content Placeholder 2">
                <a:extLst>
                  <a:ext uri="{FF2B5EF4-FFF2-40B4-BE49-F238E27FC236}">
                    <a16:creationId xmlns:a16="http://schemas.microsoft.com/office/drawing/2014/main" id="{C722DE4F-C669-4CCE-A049-3E0A525E17D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08844" y="1433115"/>
                <a:ext cx="7688871" cy="498966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2400" dirty="0"/>
                  <a:t>With noise: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l-G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l-GR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m:rPr>
                          <m:sty m:val="p"/>
                        </m:rPr>
                        <a:rPr lang="el-GR" sz="24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  <m:d>
                        <m:dPr>
                          <m:ctrlPr>
                            <a:rPr lang="el-GR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4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</m:t>
                          </m:r>
                        </m:e>
                      </m:d>
                      <m:r>
                        <a:rPr lang="en-US" sz="24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24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l-GR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ad>
                        <m:radPr>
                          <m:degHide m:val="on"/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l-GR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sSub>
                            <m:sSubPr>
                              <m:ctrlPr>
                                <a:rPr lang="el-GR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l-GR" sz="240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Ι</m:t>
                              </m:r>
                            </m:sub>
                          </m:sSub>
                          <m:r>
                            <a:rPr lang="el-GR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rad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40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m:rPr>
                          <m:sty m:val="p"/>
                        </m:rPr>
                        <a:rPr lang="en-US" sz="2400" smtClean="0"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m:rPr>
                          <m:sty m:val="p"/>
                        </m:rPr>
                        <a:rPr lang="el-GR" sz="24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m:rPr>
                          <m:sty m:val="p"/>
                        </m:rPr>
                        <a:rPr lang="en-US" sz="24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t</m:t>
                      </m:r>
                      <m:r>
                        <a:rPr lang="en-US" sz="24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l-GR" sz="24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φ</m:t>
                      </m:r>
                      <m:r>
                        <a:rPr lang="el-GR" sz="24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24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t</m:t>
                      </m:r>
                      <m:r>
                        <a:rPr lang="en-US" sz="24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2400" dirty="0"/>
                  <a:t>Then the system can be simulated by: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𝑖</m:t>
                      </m:r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l-GR" sz="2400" smtClean="0">
                              <a:latin typeface="Cambria Math" panose="02040503050406030204" pitchFamily="18" charset="0"/>
                            </a:rPr>
                            <m:t>Ω</m:t>
                          </m:r>
                          <m:d>
                            <m:dPr>
                              <m:ctrlPr>
                                <a:rPr lang="el-GR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d>
                            <m:d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l-GR" sz="240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  <m:r>
                                <m:rPr>
                                  <m:sty m:val="p"/>
                                </m:rPr>
                                <a:rPr lang="en-US" sz="240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t</m:t>
                              </m:r>
                              <m:r>
                                <a:rPr lang="en-US" sz="240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l-GR" sz="240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φ</m:t>
                              </m:r>
                              <m:d>
                                <m:dPr>
                                  <m:ctrlPr>
                                    <a:rPr lang="el-GR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t</m:t>
                                  </m:r>
                                </m:e>
                              </m:d>
                            </m:e>
                          </m:d>
                        </m:sup>
                      </m:sSup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𝑖</m:t>
                      </m:r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l-GR" sz="2400" smtClean="0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  <m:sup>
                              <m:r>
                                <a:rPr lang="el-GR" sz="240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d>
                            <m:dPr>
                              <m:ctrlPr>
                                <a:rPr lang="el-GR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d>
                            <m:d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l-GR" sz="240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  <m:r>
                                <m:rPr>
                                  <m:sty m:val="p"/>
                                </m:rPr>
                                <a:rPr lang="en-US" sz="240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t</m:t>
                              </m:r>
                              <m:r>
                                <a:rPr lang="en-US" sz="240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l-GR" sz="240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φ</m:t>
                              </m:r>
                              <m:d>
                                <m:dPr>
                                  <m:ctrlPr>
                                    <a:rPr lang="el-GR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t</m:t>
                                  </m:r>
                                </m:e>
                              </m:d>
                            </m:e>
                          </m:d>
                        </m:sup>
                      </m:sSup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r>
                  <a:rPr lang="en-US" sz="2400" dirty="0"/>
                  <a:t>Task: Generate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l-GR" sz="24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Ι</m:t>
                        </m:r>
                      </m:sub>
                    </m:sSub>
                    <m:r>
                      <a:rPr lang="el-G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  <m:r>
                      <a:rPr lang="el-GR" sz="2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t</m:t>
                    </m:r>
                    <m:r>
                      <a:rPr lang="en-US" sz="2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from lab-</a:t>
                </a:r>
                <a:r>
                  <a:rPr lang="en-US" sz="2400" dirty="0" err="1"/>
                  <a:t>measureable</a:t>
                </a:r>
                <a:r>
                  <a:rPr lang="en-US" sz="2400" dirty="0"/>
                  <a:t> quantities, such as :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17" name="Content Placeholder 2">
                <a:extLst>
                  <a:ext uri="{FF2B5EF4-FFF2-40B4-BE49-F238E27FC236}">
                    <a16:creationId xmlns:a16="http://schemas.microsoft.com/office/drawing/2014/main" id="{C722DE4F-C669-4CCE-A049-3E0A525E17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844" y="1433115"/>
                <a:ext cx="7688871" cy="4989665"/>
              </a:xfrm>
              <a:prstGeom prst="rect">
                <a:avLst/>
              </a:prstGeom>
              <a:blipFill>
                <a:blip r:embed="rId3"/>
                <a:stretch>
                  <a:fillRect l="-1190" t="-17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0D925AAE-599D-457C-8703-4516C8CAFC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9338" y="5262196"/>
            <a:ext cx="1845203" cy="1017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70478"/>
      </p:ext>
    </p:extLst>
  </p:cSld>
  <p:clrMapOvr>
    <a:masterClrMapping/>
  </p:clrMapOvr>
</p:sld>
</file>

<file path=ppt/theme/theme1.xml><?xml version="1.0" encoding="utf-8"?>
<a:theme xmlns:a="http://schemas.openxmlformats.org/drawingml/2006/main" name="Standard_Lake">
  <a:themeElements>
    <a:clrScheme name="UWBrand">
      <a:dk1>
        <a:sysClr val="windowText" lastClr="000000"/>
      </a:dk1>
      <a:lt1>
        <a:srgbClr val="FFFFFF"/>
      </a:lt1>
      <a:dk2>
        <a:srgbClr val="FFFFFF"/>
      </a:dk2>
      <a:lt2>
        <a:srgbClr val="FFFFFF"/>
      </a:lt2>
      <a:accent1>
        <a:srgbClr val="C5050C"/>
      </a:accent1>
      <a:accent2>
        <a:srgbClr val="FF8000"/>
      </a:accent2>
      <a:accent3>
        <a:srgbClr val="FFBF00"/>
      </a:accent3>
      <a:accent4>
        <a:srgbClr val="97B85F"/>
      </a:accent4>
      <a:accent5>
        <a:srgbClr val="6B9999"/>
      </a:accent5>
      <a:accent6>
        <a:srgbClr val="386666"/>
      </a:accent6>
      <a:hlink>
        <a:srgbClr val="0479A8"/>
      </a:hlink>
      <a:folHlink>
        <a:srgbClr val="0479A8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0" id="{F3F4C18C-BC47-4F5E-A95D-5049811246D6}" vid="{4DCEC495-5B54-45EE-8C4C-E191981B9506}"/>
    </a:ext>
  </a:extLst>
</a:theme>
</file>

<file path=ppt/theme/theme2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2424</TotalTime>
  <Words>575</Words>
  <Application>Microsoft Office PowerPoint</Application>
  <PresentationFormat>On-screen Show (4:3)</PresentationFormat>
  <Paragraphs>108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Arial</vt:lpstr>
      <vt:lpstr>Arial</vt:lpstr>
      <vt:lpstr>Calibri</vt:lpstr>
      <vt:lpstr>Calibri Light</vt:lpstr>
      <vt:lpstr>Cambria Math</vt:lpstr>
      <vt:lpstr>Standard_Lake</vt:lpstr>
      <vt:lpstr>Office Theme</vt:lpstr>
      <vt:lpstr>The effect of Laser Noise on Rabi Oscillations</vt:lpstr>
      <vt:lpstr>Overview</vt:lpstr>
      <vt:lpstr>1. Motivations for the QISE-NET project</vt:lpstr>
      <vt:lpstr>Challenges for our Atomic Array</vt:lpstr>
      <vt:lpstr>New gate protocols/algorithms</vt:lpstr>
      <vt:lpstr>Motivations for the QISE-NET project</vt:lpstr>
      <vt:lpstr>2. Effect of Laser noise on Rabi Oscillations</vt:lpstr>
      <vt:lpstr>Numerical Simulations for Laser Noise</vt:lpstr>
      <vt:lpstr>Numerical Simulations for Laser Noise</vt:lpstr>
      <vt:lpstr>Example: frequency noise</vt:lpstr>
      <vt:lpstr>Servo-bump Modeling</vt:lpstr>
      <vt:lpstr>Quasi-Static models</vt:lpstr>
      <vt:lpstr>Next steps on Laser Noise</vt:lpstr>
      <vt:lpstr>Future Plans: Collaboraton with ANL</vt:lpstr>
      <vt:lpstr>Acknowledgements: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XIAOYU JIANG</dc:creator>
  <cp:lastModifiedBy>XIAOYU JIANG</cp:lastModifiedBy>
  <cp:revision>82</cp:revision>
  <dcterms:created xsi:type="dcterms:W3CDTF">2020-05-09T13:41:53Z</dcterms:created>
  <dcterms:modified xsi:type="dcterms:W3CDTF">2020-06-22T01:01:40Z</dcterms:modified>
</cp:coreProperties>
</file>